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1293E-742A-492D-81AD-F682222F8E0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D22CD-D626-4225-BF48-2169011DB4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95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B6E326-9DAF-4274-9035-A4416E5010E6}" type="slidenum">
              <a:rPr lang="nl-NL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6DAD50-04A2-4D5B-B167-6360DC86E72F}" type="slidenum">
              <a:rPr lang="nl-NL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BBA63E-DA5C-4E8F-8A42-76B819E0F3E9}" type="slidenum">
              <a:rPr lang="nl-NL">
                <a:solidFill>
                  <a:prstClr val="black"/>
                </a:solidFill>
              </a:rPr>
              <a:pPr/>
              <a:t>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13D2C9-86F8-4373-AE8C-3F82162C67B0}" type="slidenum">
              <a:rPr lang="nl-NL">
                <a:solidFill>
                  <a:prstClr val="black"/>
                </a:solidFill>
              </a:rPr>
              <a:pPr/>
              <a:t>5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0C3A5B-184B-4160-9081-157DA0B8BE96}" type="slidenum">
              <a:rPr lang="nl-NL">
                <a:solidFill>
                  <a:prstClr val="black"/>
                </a:solidFill>
              </a:rPr>
              <a:pPr/>
              <a:t>6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A3B1E4-BC7F-47D0-9A12-0BB62C727933}" type="slidenum">
              <a:rPr lang="nl-NL">
                <a:solidFill>
                  <a:prstClr val="black"/>
                </a:solidFill>
              </a:rPr>
              <a:pPr/>
              <a:t>7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B579C6-109B-406C-A0D2-345A88FBAC8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5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41516E-728C-4827-B381-682B26D2BD1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073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30695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30695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9944D4-BA10-4661-AB58-6136EA714BD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264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26A056FF-AA27-48C8-9495-D0BBB6B52EB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50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77D587-DAF9-40B4-BF0C-FF173120678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10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70ACF8-B593-4BA8-9C45-4DF4CE04C38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61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3952800" cy="39762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7520" y="1604328"/>
            <a:ext cx="3952800" cy="39762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90B071-AC0F-42B8-9E28-A252AD7CF3F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43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1DE673-0794-4E59-8F16-D9D215B3E3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85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688AA3-72D0-4338-814E-0C4CAACE5C6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00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04AD5D-043D-45AD-B067-D2B8EA1124B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13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A68CE1-5327-4113-91EF-5A87FABD085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19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D97F79-ED07-49CD-A5EE-40A0B569B22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82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8"/>
            <a:ext cx="8043840" cy="397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4880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4FE9FBA6-9743-4241-9A2A-222BFB04CC8B}" type="slidenum">
              <a:rPr lang="nl-NL"/>
              <a:pPr defTabSz="4075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69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036815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451541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1866268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11045" indent="-311045" algn="l" defTabSz="407526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273630"/>
            <a:ext cx="8228160" cy="1144921"/>
          </a:xfrm>
          <a:ln/>
        </p:spPr>
        <p:txBody>
          <a:bodyPr tIns="35199"/>
          <a:lstStyle/>
          <a:p>
            <a:endParaRPr 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59168" y="908720"/>
            <a:ext cx="8045280" cy="290479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5599" rIns="0" bIns="0" anchor="ctr"/>
          <a:lstStyle/>
          <a:p>
            <a:pPr marL="0" indent="0" algn="ctr">
              <a:spcAft>
                <a:spcPct val="0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3600" b="1" dirty="0">
                <a:latin typeface="Calibri" pitchFamily="34" charset="0"/>
              </a:rPr>
              <a:t>Hoofdstuk 5</a:t>
            </a:r>
          </a:p>
          <a:p>
            <a:pPr marL="0" indent="0" algn="ctr">
              <a:spcAft>
                <a:spcPct val="0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3600" b="1" dirty="0" smtClean="0">
                <a:latin typeface="Calibri" pitchFamily="34" charset="0"/>
              </a:rPr>
              <a:t>Grammatica zinsdelen</a:t>
            </a:r>
            <a:endParaRPr lang="nl-NL" sz="3600" b="1" dirty="0">
              <a:latin typeface="Calibri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259632" y="3717032"/>
            <a:ext cx="76328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Meerdere persoonsvormen in één zin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959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1059943"/>
            <a:ext cx="8228160" cy="1144921"/>
          </a:xfrm>
          <a:ln/>
        </p:spPr>
        <p:txBody>
          <a:bodyPr tIns="35199"/>
          <a:lstStyle/>
          <a:p>
            <a:r>
              <a:rPr lang="nl-NL" sz="3000" b="1" dirty="0">
                <a:latin typeface="Calibri" pitchFamily="34" charset="0"/>
              </a:rPr>
              <a:t>De persoonsvorm</a:t>
            </a:r>
            <a:br>
              <a:rPr lang="nl-NL" sz="3000" b="1" dirty="0">
                <a:latin typeface="Calibri" pitchFamily="34" charset="0"/>
              </a:rPr>
            </a:br>
            <a:endParaRPr lang="nl-NL" sz="3000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916832"/>
            <a:ext cx="8045280" cy="3977698"/>
          </a:xfrm>
          <a:ln/>
        </p:spPr>
        <p:txBody>
          <a:bodyPr/>
          <a:lstStyle/>
          <a:p>
            <a:pPr marL="391645" indent="-293733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nl-NL" sz="2400" b="1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Weet je nog wat de persoonsvorm is? Probeer uit de volgende zinnen de persoonsvorm te halen.</a:t>
            </a:r>
            <a:br>
              <a:rPr lang="nl-NL" sz="2400" dirty="0">
                <a:latin typeface="Calibri" pitchFamily="34" charset="0"/>
              </a:rPr>
            </a:br>
            <a:endParaRPr lang="nl-NL" sz="1400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De kat krabt aan de bank.</a:t>
            </a: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dirty="0">
                <a:latin typeface="Calibri" pitchFamily="34" charset="0"/>
              </a:rPr>
              <a:t>Krabt</a:t>
            </a: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endParaRPr lang="nl-NL" sz="1400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De schutting is door vandalen kapot gemaakt.</a:t>
            </a: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dirty="0">
                <a:latin typeface="Calibri" pitchFamily="34" charset="0"/>
              </a:rPr>
              <a:t>Is</a:t>
            </a: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endParaRPr lang="nl-NL" sz="1400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Mariska draagt graag rokken</a:t>
            </a: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dirty="0">
                <a:latin typeface="Calibri" pitchFamily="34" charset="0"/>
              </a:rPr>
              <a:t>Draagt</a:t>
            </a:r>
          </a:p>
        </p:txBody>
      </p:sp>
    </p:spTree>
    <p:extLst>
      <p:ext uri="{BB962C8B-B14F-4D97-AF65-F5344CB8AC3E}">
        <p14:creationId xmlns:p14="http://schemas.microsoft.com/office/powerpoint/2010/main" val="2660118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1059943"/>
            <a:ext cx="8228160" cy="1144921"/>
          </a:xfrm>
          <a:ln/>
        </p:spPr>
        <p:txBody>
          <a:bodyPr tIns="35199"/>
          <a:lstStyle/>
          <a:p>
            <a:r>
              <a:rPr lang="nl-NL" sz="3000" b="1" dirty="0">
                <a:latin typeface="Calibri" pitchFamily="34" charset="0"/>
              </a:rPr>
              <a:t>De persoonsvorm</a:t>
            </a:r>
            <a:br>
              <a:rPr lang="nl-NL" sz="3000" b="1" dirty="0">
                <a:latin typeface="Calibri" pitchFamily="34" charset="0"/>
              </a:rPr>
            </a:br>
            <a:endParaRPr lang="nl-NL" sz="3000" dirty="0">
              <a:latin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906782"/>
            <a:ext cx="8045280" cy="5122618"/>
          </a:xfrm>
          <a:ln/>
        </p:spPr>
        <p:txBody>
          <a:bodyPr/>
          <a:lstStyle/>
          <a:p>
            <a:pPr marL="391645" indent="-293733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nl-NL" sz="2400" b="1" dirty="0">
              <a:latin typeface="Calibri" pitchFamily="34" charset="0"/>
            </a:endParaRPr>
          </a:p>
          <a:p>
            <a:pPr marL="391645" indent="-293733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De zinnen zijn nu veranderd. Wat is het verschil?</a:t>
            </a:r>
          </a:p>
          <a:p>
            <a:pPr marL="391645" indent="-293733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nl-NL" sz="2400" i="1" dirty="0">
              <a:latin typeface="Calibri" pitchFamily="34" charset="0"/>
            </a:endParaRPr>
          </a:p>
          <a:p>
            <a:pPr marL="391645" indent="-293733">
              <a:buFont typeface="Times New Roman" pitchFamily="16" charset="0"/>
              <a:buAutoNum type="arabicParenR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De kat krabt aan de bank terwijl de bank nieuw is.</a:t>
            </a:r>
          </a:p>
          <a:p>
            <a:pPr marL="391645" indent="-293733">
              <a:buFont typeface="Times New Roman" pitchFamily="16" charset="0"/>
              <a:buAutoNum type="arabicParenR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De schutting is door vandalen kapot gemaakt en de reparatie kost veel geld.</a:t>
            </a:r>
          </a:p>
          <a:p>
            <a:pPr marL="391645" indent="-293733">
              <a:buFont typeface="Times New Roman" pitchFamily="16" charset="0"/>
              <a:buAutoNum type="arabicParenR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Mariska draagt graag rokken omdat broeken haar niet staan.</a:t>
            </a:r>
          </a:p>
          <a:p>
            <a:pPr marL="391645" indent="-293733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nl-NL" sz="2400" i="1" dirty="0">
              <a:latin typeface="Calibri" pitchFamily="34" charset="0"/>
            </a:endParaRPr>
          </a:p>
          <a:p>
            <a:pPr marL="391645" indent="-293733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nl-NL" sz="2400" i="1" dirty="0">
              <a:latin typeface="Calibri" pitchFamily="34" charset="0"/>
            </a:endParaRPr>
          </a:p>
          <a:p>
            <a:pPr marL="391645" indent="-293733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nl-NL" sz="24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22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843919"/>
            <a:ext cx="8228160" cy="1144921"/>
          </a:xfrm>
          <a:ln/>
        </p:spPr>
        <p:txBody>
          <a:bodyPr tIns="35199"/>
          <a:lstStyle/>
          <a:p>
            <a:r>
              <a:rPr lang="nl-NL" sz="3000" b="1" dirty="0">
                <a:latin typeface="Calibri" pitchFamily="34" charset="0"/>
              </a:rPr>
              <a:t>De persoonsvorm</a:t>
            </a:r>
            <a:endParaRPr lang="nl-NL" sz="3000" dirty="0">
              <a:latin typeface="Calibri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960" y="1574100"/>
            <a:ext cx="8045280" cy="4303172"/>
          </a:xfrm>
          <a:ln/>
        </p:spPr>
        <p:txBody>
          <a:bodyPr/>
          <a:lstStyle/>
          <a:p>
            <a:pPr marL="391645" indent="-293733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dirty="0">
                <a:latin typeface="Calibri" pitchFamily="34" charset="0"/>
              </a:rPr>
              <a:t/>
            </a:r>
            <a:br>
              <a:rPr lang="nl-NL" sz="2400" b="1" dirty="0">
                <a:latin typeface="Calibri" pitchFamily="34" charset="0"/>
              </a:rPr>
            </a:br>
            <a:endParaRPr lang="nl-NL" sz="2400" b="1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Wat viel je op aan de vorige zinnen?</a:t>
            </a: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Ze zijn langer. </a:t>
            </a: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De zinnen zijn langer omdat twee zinnen aan elkaar zijn geplakt. </a:t>
            </a:r>
            <a:r>
              <a:rPr lang="nl-NL" sz="1400" dirty="0">
                <a:latin typeface="Calibri" pitchFamily="34" charset="0"/>
              </a:rPr>
              <a:t/>
            </a:r>
            <a:br>
              <a:rPr lang="nl-NL" sz="1400" dirty="0">
                <a:latin typeface="Calibri" pitchFamily="34" charset="0"/>
              </a:rPr>
            </a:br>
            <a:endParaRPr lang="nl-NL" sz="1400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De kat krabt aan de bank terwijl de bank nieuw is.</a:t>
            </a:r>
            <a:r>
              <a:rPr lang="nl-NL" sz="1400" i="1" dirty="0">
                <a:latin typeface="Calibri" pitchFamily="34" charset="0"/>
              </a:rPr>
              <a:t/>
            </a:r>
            <a:br>
              <a:rPr lang="nl-NL" sz="1400" i="1" dirty="0">
                <a:latin typeface="Calibri" pitchFamily="34" charset="0"/>
              </a:rPr>
            </a:br>
            <a:endParaRPr lang="nl-NL" sz="1400" i="1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Welke twee zinnen zie je?</a:t>
            </a:r>
            <a:r>
              <a:rPr lang="nl-NL" sz="1400" dirty="0">
                <a:latin typeface="Calibri" pitchFamily="34" charset="0"/>
              </a:rPr>
              <a:t/>
            </a:r>
            <a:br>
              <a:rPr lang="nl-NL" sz="1400" dirty="0">
                <a:latin typeface="Calibri" pitchFamily="34" charset="0"/>
              </a:rPr>
            </a:br>
            <a:endParaRPr lang="nl-NL" sz="1400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De kat krabt aan de bank.</a:t>
            </a: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Terwijl de bank nieuw is.</a:t>
            </a:r>
          </a:p>
        </p:txBody>
      </p:sp>
    </p:spTree>
    <p:extLst>
      <p:ext uri="{BB962C8B-B14F-4D97-AF65-F5344CB8AC3E}">
        <p14:creationId xmlns:p14="http://schemas.microsoft.com/office/powerpoint/2010/main" val="3908676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1059943"/>
            <a:ext cx="8228160" cy="1144921"/>
          </a:xfrm>
          <a:ln/>
        </p:spPr>
        <p:txBody>
          <a:bodyPr tIns="35199"/>
          <a:lstStyle/>
          <a:p>
            <a:r>
              <a:rPr lang="nl-NL" sz="3000" b="1" dirty="0">
                <a:latin typeface="Calibri" pitchFamily="34" charset="0"/>
              </a:rPr>
              <a:t>Lange zinnen</a:t>
            </a:r>
            <a:br>
              <a:rPr lang="nl-NL" sz="3000" b="1" dirty="0">
                <a:latin typeface="Calibri" pitchFamily="34" charset="0"/>
              </a:rPr>
            </a:br>
            <a:endParaRPr lang="nl-NL" sz="3000" dirty="0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916832"/>
            <a:ext cx="8045280" cy="3977698"/>
          </a:xfrm>
          <a:ln/>
        </p:spPr>
        <p:txBody>
          <a:bodyPr/>
          <a:lstStyle/>
          <a:p>
            <a:pPr marL="391645" indent="-293733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nl-NL" sz="2400" b="1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Lange zinnen hebben meer persoonsvormen. Kijk maar: </a:t>
            </a:r>
            <a:br>
              <a:rPr lang="nl-NL" sz="2400" dirty="0">
                <a:latin typeface="Calibri" pitchFamily="34" charset="0"/>
              </a:rPr>
            </a:br>
            <a:endParaRPr lang="nl-NL" sz="2400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De schutting is door vandalen kapot gemaakt en de reparatie kost veel geld.</a:t>
            </a:r>
            <a:br>
              <a:rPr lang="nl-NL" sz="2400" i="1" dirty="0">
                <a:latin typeface="Calibri" pitchFamily="34" charset="0"/>
              </a:rPr>
            </a:br>
            <a:endParaRPr lang="nl-NL" sz="2400" i="1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Welke persoonsvormen zie je?</a:t>
            </a:r>
            <a:br>
              <a:rPr lang="nl-NL" sz="2400" dirty="0">
                <a:latin typeface="Calibri" pitchFamily="34" charset="0"/>
              </a:rPr>
            </a:br>
            <a:endParaRPr lang="nl-NL" sz="2400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i="1" dirty="0">
                <a:latin typeface="Calibri" pitchFamily="34" charset="0"/>
              </a:rPr>
              <a:t>Is</a:t>
            </a: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i="1" dirty="0">
                <a:latin typeface="Calibri" pitchFamily="34" charset="0"/>
              </a:rPr>
              <a:t>Kost</a:t>
            </a:r>
          </a:p>
        </p:txBody>
      </p:sp>
    </p:spTree>
    <p:extLst>
      <p:ext uri="{BB962C8B-B14F-4D97-AF65-F5344CB8AC3E}">
        <p14:creationId xmlns:p14="http://schemas.microsoft.com/office/powerpoint/2010/main" val="2488603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843919"/>
            <a:ext cx="8228160" cy="1144921"/>
          </a:xfrm>
          <a:ln/>
        </p:spPr>
        <p:txBody>
          <a:bodyPr tIns="35199"/>
          <a:lstStyle/>
          <a:p>
            <a:r>
              <a:rPr lang="nl-NL" sz="3000" b="1" dirty="0">
                <a:latin typeface="Calibri" pitchFamily="34" charset="0"/>
              </a:rPr>
              <a:t>Samengestelde zinnen</a:t>
            </a:r>
            <a:endParaRPr lang="nl-NL" sz="3000" dirty="0"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5152" y="1587048"/>
            <a:ext cx="8045280" cy="3977698"/>
          </a:xfrm>
          <a:ln/>
        </p:spPr>
        <p:txBody>
          <a:bodyPr/>
          <a:lstStyle/>
          <a:p>
            <a:pPr marL="391645" indent="-293733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dirty="0">
                <a:latin typeface="Calibri" pitchFamily="34" charset="0"/>
              </a:rPr>
              <a:t/>
            </a:r>
            <a:br>
              <a:rPr lang="nl-NL" sz="2400" b="1" dirty="0">
                <a:latin typeface="Calibri" pitchFamily="34" charset="0"/>
              </a:rPr>
            </a:br>
            <a:endParaRPr lang="nl-NL" sz="2400" b="1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Zinnen die meer persoonsvormen hebben, noem je </a:t>
            </a:r>
            <a:r>
              <a:rPr lang="nl-NL" sz="2400" b="1" i="1" dirty="0">
                <a:latin typeface="Calibri" pitchFamily="34" charset="0"/>
              </a:rPr>
              <a:t>samengestelde zinnen</a:t>
            </a:r>
            <a:r>
              <a:rPr lang="nl-NL" sz="2400" dirty="0">
                <a:latin typeface="Calibri" pitchFamily="34" charset="0"/>
              </a:rPr>
              <a:t>.</a:t>
            </a: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i="1" dirty="0">
                <a:latin typeface="Calibri" pitchFamily="34" charset="0"/>
              </a:rPr>
              <a:t>Samengestelde zinnen</a:t>
            </a:r>
            <a:r>
              <a:rPr lang="nl-NL" sz="2400" dirty="0">
                <a:latin typeface="Calibri" pitchFamily="34" charset="0"/>
              </a:rPr>
              <a:t> zijn eigenlijk twee zinnen die aan elkaar geplakt zijn.</a:t>
            </a: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De zinnen zijn aan elkaar geplakt door middel van een</a:t>
            </a:r>
            <a:r>
              <a:rPr lang="nl-NL" sz="2400" b="1" i="1" dirty="0">
                <a:latin typeface="Calibri" pitchFamily="34" charset="0"/>
              </a:rPr>
              <a:t> verbindingswoord</a:t>
            </a:r>
            <a:r>
              <a:rPr lang="nl-NL" sz="2400" dirty="0">
                <a:latin typeface="Calibri" pitchFamily="34" charset="0"/>
              </a:rPr>
              <a:t>. </a:t>
            </a:r>
          </a:p>
          <a:p>
            <a:pPr marL="391645" indent="-293733">
              <a:buSzPct val="45000"/>
              <a:buFont typeface="StarSymbol" charset="0"/>
              <a:buChar char="●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>Een </a:t>
            </a:r>
            <a:r>
              <a:rPr lang="nl-NL" sz="2400" b="1" i="1" dirty="0">
                <a:latin typeface="Calibri" pitchFamily="34" charset="0"/>
              </a:rPr>
              <a:t>verbindingswoord </a:t>
            </a:r>
            <a:r>
              <a:rPr lang="nl-NL" sz="2400" dirty="0">
                <a:latin typeface="Calibri" pitchFamily="34" charset="0"/>
              </a:rPr>
              <a:t>is eigenlijk de lijm van de lange zin.</a:t>
            </a:r>
          </a:p>
        </p:txBody>
      </p:sp>
    </p:spTree>
    <p:extLst>
      <p:ext uri="{BB962C8B-B14F-4D97-AF65-F5344CB8AC3E}">
        <p14:creationId xmlns:p14="http://schemas.microsoft.com/office/powerpoint/2010/main" val="1075641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20304" y="843919"/>
            <a:ext cx="8228160" cy="1144921"/>
          </a:xfrm>
          <a:ln/>
        </p:spPr>
        <p:txBody>
          <a:bodyPr tIns="35199"/>
          <a:lstStyle/>
          <a:p>
            <a:r>
              <a:rPr lang="nl-NL" sz="3000" b="1" dirty="0">
                <a:latin typeface="Calibri" pitchFamily="34" charset="0"/>
              </a:rPr>
              <a:t>Verbindingswoorden</a:t>
            </a:r>
            <a:endParaRPr lang="nl-NL" sz="3000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574087"/>
            <a:ext cx="8045280" cy="3977698"/>
          </a:xfrm>
          <a:ln/>
        </p:spPr>
        <p:txBody>
          <a:bodyPr tIns="31999"/>
          <a:lstStyle/>
          <a:p>
            <a:pPr marL="391645" indent="-293733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endParaRPr lang="nl-NL" sz="2400" dirty="0">
              <a:latin typeface="Calibri" pitchFamily="34" charset="0"/>
            </a:endParaRPr>
          </a:p>
          <a:p>
            <a:pPr marL="97912" indent="0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i="1" dirty="0">
                <a:latin typeface="Calibri" pitchFamily="34" charset="0"/>
              </a:rPr>
              <a:t>Verbindingswoorden</a:t>
            </a:r>
            <a:r>
              <a:rPr lang="nl-NL" sz="2400" dirty="0">
                <a:latin typeface="Calibri" pitchFamily="34" charset="0"/>
              </a:rPr>
              <a:t> plakken zinnen aan elkaar en maken er één zin van</a:t>
            </a:r>
            <a:r>
              <a:rPr lang="nl-NL" sz="2400" dirty="0" smtClean="0">
                <a:latin typeface="Calibri" pitchFamily="34" charset="0"/>
              </a:rPr>
              <a:t>.</a:t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Zie jij in de volgende zinnen verbindingswoorden?</a:t>
            </a:r>
          </a:p>
          <a:p>
            <a:pPr marL="391645" indent="-293733">
              <a:buSzPct val="45000"/>
              <a:buFont typeface="StarSymbol" charset="0"/>
              <a:buChar char="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Ik verdien veel geld en hiervan koop ik veel kleding.</a:t>
            </a: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dirty="0">
                <a:latin typeface="Calibri" pitchFamily="34" charset="0"/>
              </a:rPr>
              <a:t>En</a:t>
            </a:r>
            <a:endParaRPr lang="nl-NL" sz="2400" i="1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Pieter is verkouden omdat hij zonder jas buiten heeft gelopen.</a:t>
            </a: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dirty="0">
                <a:latin typeface="Calibri" pitchFamily="34" charset="0"/>
              </a:rPr>
              <a:t>Omdat</a:t>
            </a:r>
            <a:endParaRPr lang="nl-NL" sz="2400" i="1" dirty="0">
              <a:latin typeface="Calibri" pitchFamily="34" charset="0"/>
            </a:endParaRPr>
          </a:p>
          <a:p>
            <a:pPr marL="391645" indent="-293733">
              <a:buSzPct val="45000"/>
              <a:buFont typeface="StarSymbol" charset="0"/>
              <a:buChar char="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Ik mag vanavond naar de discotheek als ik heb </a:t>
            </a:r>
            <a:r>
              <a:rPr lang="nl-NL" sz="2400" i="1" dirty="0" err="1">
                <a:latin typeface="Calibri" pitchFamily="34" charset="0"/>
              </a:rPr>
              <a:t>afgewassen</a:t>
            </a:r>
            <a:r>
              <a:rPr lang="nl-NL" sz="2400" i="1" dirty="0">
                <a:latin typeface="Calibri" pitchFamily="34" charset="0"/>
              </a:rPr>
              <a:t>.</a:t>
            </a:r>
          </a:p>
          <a:p>
            <a:pPr marL="391645" indent="-293733">
              <a:buSzPct val="45000"/>
              <a:buFont typeface="StarSymbol" charset="0"/>
              <a:buChar char="✔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dirty="0">
                <a:latin typeface="Calibri" pitchFamily="34" charset="0"/>
              </a:rPr>
              <a:t>Als</a:t>
            </a:r>
          </a:p>
          <a:p>
            <a:pPr marL="97912" indent="0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4730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980728"/>
            <a:ext cx="8228160" cy="1144921"/>
          </a:xfrm>
          <a:ln/>
        </p:spPr>
        <p:txBody>
          <a:bodyPr tIns="35199"/>
          <a:lstStyle/>
          <a:p>
            <a:r>
              <a:rPr lang="nl-NL" sz="3000" b="1" dirty="0">
                <a:latin typeface="Calibri" pitchFamily="34" charset="0"/>
              </a:rPr>
              <a:t>Oefenen!</a:t>
            </a:r>
            <a:br>
              <a:rPr lang="nl-NL" sz="3000" b="1" dirty="0">
                <a:latin typeface="Calibri" pitchFamily="34" charset="0"/>
              </a:rPr>
            </a:br>
            <a:endParaRPr lang="nl-NL" sz="3000" dirty="0">
              <a:latin typeface="Calibri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060848"/>
            <a:ext cx="8568952" cy="3977698"/>
          </a:xfrm>
          <a:ln/>
        </p:spPr>
        <p:txBody>
          <a:bodyPr/>
          <a:lstStyle/>
          <a:p>
            <a:pPr marL="391645" indent="-293733"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b="1" dirty="0">
                <a:latin typeface="Calibri" pitchFamily="34" charset="0"/>
              </a:rPr>
              <a:t/>
            </a:r>
            <a:br>
              <a:rPr lang="nl-NL" sz="2400" b="1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Hieronder zie je een aantal korte zinnen. Maak er </a:t>
            </a:r>
            <a:r>
              <a:rPr lang="nl-NL" sz="2400" b="1" i="1" dirty="0">
                <a:latin typeface="Calibri" pitchFamily="34" charset="0"/>
              </a:rPr>
              <a:t>samengestelde zinnen</a:t>
            </a:r>
            <a:r>
              <a:rPr lang="nl-NL" sz="2400" dirty="0">
                <a:latin typeface="Calibri" pitchFamily="34" charset="0"/>
              </a:rPr>
              <a:t> van door er een andere zin aan te plakken. Maak gebruik van </a:t>
            </a:r>
            <a:r>
              <a:rPr lang="nl-NL" sz="2400" b="1" i="1" dirty="0">
                <a:latin typeface="Calibri" pitchFamily="34" charset="0"/>
              </a:rPr>
              <a:t>verbindingswoorden</a:t>
            </a:r>
            <a:r>
              <a:rPr lang="nl-NL" sz="2400" dirty="0">
                <a:latin typeface="Calibri" pitchFamily="34" charset="0"/>
              </a:rPr>
              <a:t>! </a:t>
            </a:r>
            <a:br>
              <a:rPr lang="nl-NL" sz="2400" dirty="0">
                <a:latin typeface="Calibri" pitchFamily="34" charset="0"/>
              </a:rPr>
            </a:br>
            <a:endParaRPr lang="nl-NL" sz="2400" dirty="0">
              <a:latin typeface="Calibri" pitchFamily="34" charset="0"/>
            </a:endParaRPr>
          </a:p>
          <a:p>
            <a:pPr marL="754530" lvl="1" indent="-293733">
              <a:buFont typeface="Times New Roman" pitchFamily="16" charset="0"/>
              <a:buAutoNum type="arabicParenR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Frankrijk is een druk bezocht land ….......</a:t>
            </a:r>
          </a:p>
          <a:p>
            <a:pPr marL="754530" lvl="1" indent="-293733">
              <a:buFont typeface="Times New Roman" pitchFamily="16" charset="0"/>
              <a:buAutoNum type="arabicParenR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De baby huilt al uren ….......</a:t>
            </a:r>
          </a:p>
          <a:p>
            <a:pPr marL="754530" lvl="1" indent="-293733">
              <a:buFont typeface="Times New Roman" pitchFamily="16" charset="0"/>
              <a:buAutoNum type="arabicParenR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>
                <a:latin typeface="Calibri" pitchFamily="34" charset="0"/>
              </a:rPr>
              <a:t>Het wordt langzaam avond ….......</a:t>
            </a:r>
          </a:p>
          <a:p>
            <a:pPr marL="754530" lvl="1" indent="-293733">
              <a:buFont typeface="Times New Roman" pitchFamily="16" charset="0"/>
              <a:buAutoNum type="arabicParenR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nl-NL" sz="2400" i="1" dirty="0" smtClean="0">
                <a:latin typeface="Calibri" pitchFamily="34" charset="0"/>
              </a:rPr>
              <a:t>Ik </a:t>
            </a:r>
            <a:r>
              <a:rPr lang="nl-NL" sz="2400" i="1" dirty="0">
                <a:latin typeface="Calibri" pitchFamily="34" charset="0"/>
              </a:rPr>
              <a:t>mag in de zomer op vakantie ….......</a:t>
            </a:r>
          </a:p>
        </p:txBody>
      </p:sp>
    </p:spTree>
    <p:extLst>
      <p:ext uri="{BB962C8B-B14F-4D97-AF65-F5344CB8AC3E}">
        <p14:creationId xmlns:p14="http://schemas.microsoft.com/office/powerpoint/2010/main" val="3002896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Diavoorstelling (4:3)</PresentationFormat>
  <Paragraphs>64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DejaVu Sans</vt:lpstr>
      <vt:lpstr>StarSymbol</vt:lpstr>
      <vt:lpstr>Times New Roman</vt:lpstr>
      <vt:lpstr>1_Kantoorthema</vt:lpstr>
      <vt:lpstr>PowerPoint-presentatie</vt:lpstr>
      <vt:lpstr>De persoonsvorm </vt:lpstr>
      <vt:lpstr>De persoonsvorm </vt:lpstr>
      <vt:lpstr>De persoonsvorm</vt:lpstr>
      <vt:lpstr>Lange zinnen </vt:lpstr>
      <vt:lpstr>Samengestelde zinnen</vt:lpstr>
      <vt:lpstr>Verbindingswoorden</vt:lpstr>
      <vt:lpstr>Oefenen! 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Leeuwerik, Sigrid</dc:creator>
  <cp:lastModifiedBy>Mariëlle Strik (stk)</cp:lastModifiedBy>
  <cp:revision>7</cp:revision>
  <dcterms:created xsi:type="dcterms:W3CDTF">2013-03-18T09:16:27Z</dcterms:created>
  <dcterms:modified xsi:type="dcterms:W3CDTF">2017-05-22T08:40:20Z</dcterms:modified>
</cp:coreProperties>
</file>